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7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Stoornissen bij ouderen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4</a:t>
            </a:r>
          </a:p>
          <a:p>
            <a:r>
              <a:rPr lang="nl-NL" dirty="0"/>
              <a:t>Thema 2 (les 1 van 2)</a:t>
            </a:r>
          </a:p>
        </p:txBody>
      </p:sp>
    </p:spTree>
    <p:extLst>
      <p:ext uri="{BB962C8B-B14F-4D97-AF65-F5344CB8AC3E}">
        <p14:creationId xmlns:p14="http://schemas.microsoft.com/office/powerpoint/2010/main" val="2200879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Dementie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Verzamelnaam voor cognitieve stoornissen (sterk afgenomen hersenfuncties)</a:t>
            </a:r>
          </a:p>
          <a:p>
            <a:r>
              <a:rPr lang="nl-NL" dirty="0"/>
              <a:t>Dementie betekent: geestelijke aftakeling en uit zich in:</a:t>
            </a:r>
          </a:p>
          <a:p>
            <a:pPr>
              <a:buAutoNum type="arabicPeriod"/>
            </a:pPr>
            <a:r>
              <a:rPr lang="nl-NL" dirty="0"/>
              <a:t>Dingen vergeten</a:t>
            </a:r>
          </a:p>
          <a:p>
            <a:pPr>
              <a:buAutoNum type="arabicPeriod"/>
            </a:pPr>
            <a:r>
              <a:rPr lang="nl-NL" dirty="0"/>
              <a:t>Nieuwe informatie wordt minder goed verwerkt</a:t>
            </a:r>
          </a:p>
          <a:p>
            <a:pPr>
              <a:buAutoNum type="arabicPeriod"/>
            </a:pPr>
            <a:r>
              <a:rPr lang="nl-NL" dirty="0"/>
              <a:t>Verminderd probleemoplossend vermogen</a:t>
            </a:r>
          </a:p>
          <a:p>
            <a:pPr>
              <a:buAutoNum type="arabicPeriod"/>
            </a:pPr>
            <a:r>
              <a:rPr lang="nl-NL" dirty="0"/>
              <a:t>Gedragsverandering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* Dementie is het gevolg van verschillende ziektes (ziekte van Alzheimer, de ziekte van Pick of een beroerte.</a:t>
            </a:r>
          </a:p>
          <a:p>
            <a:pPr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984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Ziekte van Alzheimer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11288244" cy="3880773"/>
          </a:xfrm>
        </p:spPr>
        <p:txBody>
          <a:bodyPr/>
          <a:lstStyle/>
          <a:p>
            <a:r>
              <a:rPr lang="nl-NL" dirty="0"/>
              <a:t>Hersenziekte (geleidelijk verliezen van geheugen en intellectuele mogelijkheden)</a:t>
            </a:r>
          </a:p>
          <a:p>
            <a:r>
              <a:rPr lang="nl-NL" dirty="0"/>
              <a:t>Persoonlijkheidsveranderingen</a:t>
            </a:r>
          </a:p>
          <a:p>
            <a:r>
              <a:rPr lang="nl-NL" dirty="0"/>
              <a:t>Verminderde zelfzorg</a:t>
            </a:r>
          </a:p>
          <a:p>
            <a:pPr marL="0" indent="0">
              <a:buNone/>
            </a:pPr>
            <a:r>
              <a:rPr lang="nl-NL" dirty="0"/>
              <a:t>Geleidelijk verloop van de ziekte (vergeetachtig, verminderd tijdsbesef)</a:t>
            </a:r>
          </a:p>
          <a:p>
            <a:pPr marL="0" indent="0">
              <a:buNone/>
            </a:pPr>
            <a:r>
              <a:rPr lang="nl-NL" dirty="0"/>
              <a:t>Normen en waardenbesef neemt af (schaamtegevoel speelt niet meer, hoe noemen we dat ook wel?)</a:t>
            </a:r>
          </a:p>
          <a:p>
            <a:pPr marL="0" indent="0">
              <a:buNone/>
            </a:pPr>
            <a:r>
              <a:rPr lang="nl-NL" dirty="0"/>
              <a:t>Totaal afhankelijk van anderen (bedlegerig en contact is verdwenen).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044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Vasculaire dementie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158997" cy="4788851"/>
          </a:xfrm>
        </p:spPr>
        <p:txBody>
          <a:bodyPr>
            <a:normAutofit/>
          </a:bodyPr>
          <a:lstStyle/>
          <a:p>
            <a:r>
              <a:rPr lang="nl-NL" dirty="0"/>
              <a:t>Vorm van dementie die ontstaat door?</a:t>
            </a:r>
          </a:p>
          <a:p>
            <a:r>
              <a:rPr lang="nl-NL" dirty="0"/>
              <a:t>Hersenbloeding of beroerte</a:t>
            </a:r>
          </a:p>
          <a:p>
            <a:r>
              <a:rPr lang="nl-NL" dirty="0"/>
              <a:t>Ziekte ontstaat plotseling</a:t>
            </a:r>
          </a:p>
          <a:p>
            <a:r>
              <a:rPr lang="nl-NL" dirty="0"/>
              <a:t>Hersendelen beschadigd door (tijdelijke) verminderde bloedtoevoer</a:t>
            </a:r>
          </a:p>
          <a:p>
            <a:r>
              <a:rPr lang="nl-NL" dirty="0"/>
              <a:t>Achteruitgang denken/handelen</a:t>
            </a:r>
          </a:p>
          <a:p>
            <a:r>
              <a:rPr lang="nl-NL" dirty="0"/>
              <a:t>Vaak ook afasie, wat is dat?</a:t>
            </a:r>
          </a:p>
          <a:p>
            <a:r>
              <a:rPr lang="nl-NL" dirty="0"/>
              <a:t>Stoornis in taalgebruik en taalbegrip (woordvindproblemen)</a:t>
            </a:r>
          </a:p>
          <a:p>
            <a:r>
              <a:rPr lang="nl-NL" dirty="0"/>
              <a:t>Vaak wel bewust van zijn beperkingen (anders dan bij dementie), dat leidt tot?</a:t>
            </a:r>
          </a:p>
          <a:p>
            <a:r>
              <a:rPr lang="nl-NL" dirty="0"/>
              <a:t>Frustratie</a:t>
            </a:r>
          </a:p>
          <a:p>
            <a:r>
              <a:rPr lang="nl-NL" dirty="0"/>
              <a:t>Hoe mee om te gaan?</a:t>
            </a:r>
          </a:p>
          <a:p>
            <a:r>
              <a:rPr lang="nl-NL" dirty="0"/>
              <a:t>Toon geduld en blijf de persoon bij gesprekken betrekken</a:t>
            </a:r>
          </a:p>
        </p:txBody>
      </p:sp>
    </p:spTree>
    <p:extLst>
      <p:ext uri="{BB962C8B-B14F-4D97-AF65-F5344CB8AC3E}">
        <p14:creationId xmlns:p14="http://schemas.microsoft.com/office/powerpoint/2010/main" val="218653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Amnestische</a:t>
            </a:r>
            <a:r>
              <a:rPr lang="nl-NL" dirty="0"/>
              <a:t> stoornis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Problemen rond aanleren nieuwe vaardigheden</a:t>
            </a:r>
          </a:p>
          <a:p>
            <a:r>
              <a:rPr lang="nl-NL" dirty="0"/>
              <a:t>Onthouden van recente info en details uit verleden</a:t>
            </a:r>
          </a:p>
          <a:p>
            <a:r>
              <a:rPr lang="nl-NL" dirty="0"/>
              <a:t>Oorzaak: hersenontsteking, beroerte of traumatische ervaring, overmatig alcoholgebruik</a:t>
            </a:r>
          </a:p>
          <a:p>
            <a:r>
              <a:rPr lang="nl-NL" dirty="0"/>
              <a:t>Vergeten verhalen worden ‘herschreven’ (verzinsels vullen de leegte op)</a:t>
            </a:r>
          </a:p>
          <a:p>
            <a:r>
              <a:rPr lang="nl-NL" dirty="0"/>
              <a:t>Persoon is zich daar niet bewust van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028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Ziekte van Pick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Voorste deel van hersenen is aangetast (frontaalkwab)</a:t>
            </a:r>
          </a:p>
          <a:p>
            <a:r>
              <a:rPr lang="nl-NL" dirty="0"/>
              <a:t>Plannen en organiseren + impulsbeheersing wordt voorin het hoofd geregeld</a:t>
            </a:r>
          </a:p>
          <a:p>
            <a:r>
              <a:rPr lang="nl-NL" dirty="0"/>
              <a:t>Remmingen vallen weg</a:t>
            </a:r>
          </a:p>
          <a:p>
            <a:r>
              <a:rPr lang="nl-NL" dirty="0"/>
              <a:t>Ook taalproblemen (zin niet afmaken / woordvindproblemen)</a:t>
            </a:r>
          </a:p>
        </p:txBody>
      </p:sp>
    </p:spTree>
    <p:extLst>
      <p:ext uri="{BB962C8B-B14F-4D97-AF65-F5344CB8AC3E}">
        <p14:creationId xmlns:p14="http://schemas.microsoft.com/office/powerpoint/2010/main" val="58415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Syndroom van Korsakov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420255" cy="3880773"/>
          </a:xfrm>
        </p:spPr>
        <p:txBody>
          <a:bodyPr/>
          <a:lstStyle/>
          <a:p>
            <a:r>
              <a:rPr lang="nl-NL" dirty="0" err="1"/>
              <a:t>Amnestische</a:t>
            </a:r>
            <a:r>
              <a:rPr lang="nl-NL" dirty="0"/>
              <a:t> stoornis -&gt; ernstig tekort aan vitamine B1 (vaak alcoholisten)</a:t>
            </a:r>
          </a:p>
          <a:p>
            <a:r>
              <a:rPr lang="nl-NL" dirty="0"/>
              <a:t>Alcoholisten -&gt; slechte eters -&gt; vitaminegebrek</a:t>
            </a:r>
          </a:p>
          <a:p>
            <a:r>
              <a:rPr lang="nl-NL" dirty="0"/>
              <a:t>Hersenbeschadiging -&gt; geheugenproblemen</a:t>
            </a:r>
          </a:p>
          <a:p>
            <a:r>
              <a:rPr lang="nl-NL" dirty="0"/>
              <a:t>Nieuwe info niet goed opslaan, opgeslagen info niet kunnen terugvinden, plannen</a:t>
            </a:r>
          </a:p>
          <a:p>
            <a:r>
              <a:rPr lang="nl-NL" dirty="0"/>
              <a:t>Handelingen uitvoeren gaat wel goed (fietsen/piano spelen)</a:t>
            </a:r>
          </a:p>
        </p:txBody>
      </p:sp>
    </p:spTree>
    <p:extLst>
      <p:ext uri="{BB962C8B-B14F-4D97-AF65-F5344CB8AC3E}">
        <p14:creationId xmlns:p14="http://schemas.microsoft.com/office/powerpoint/2010/main" val="59203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Delirium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Plotselinge verwardheid -&gt; medicijngebruik/ziekte (aan welke organen </a:t>
            </a:r>
            <a:r>
              <a:rPr lang="nl-NL" dirty="0" err="1"/>
              <a:t>bijv</a:t>
            </a:r>
            <a:r>
              <a:rPr lang="nl-NL" dirty="0"/>
              <a:t>?)</a:t>
            </a:r>
          </a:p>
          <a:p>
            <a:r>
              <a:rPr lang="nl-NL" dirty="0"/>
              <a:t>Kortsluiting in hersenen</a:t>
            </a:r>
          </a:p>
          <a:p>
            <a:r>
              <a:rPr lang="nl-NL" dirty="0"/>
              <a:t>Vaak bij ouderen die in ziekenhuis liggen</a:t>
            </a:r>
          </a:p>
          <a:p>
            <a:r>
              <a:rPr lang="nl-NL" dirty="0"/>
              <a:t>Niet aanspreekbaar, hallucinaties, onrustig, bang, verward</a:t>
            </a:r>
          </a:p>
          <a:p>
            <a:r>
              <a:rPr lang="nl-NL" dirty="0"/>
              <a:t>Gelukkig tijdelijk van aard.</a:t>
            </a:r>
          </a:p>
        </p:txBody>
      </p:sp>
    </p:spTree>
    <p:extLst>
      <p:ext uri="{BB962C8B-B14F-4D97-AF65-F5344CB8AC3E}">
        <p14:creationId xmlns:p14="http://schemas.microsoft.com/office/powerpoint/2010/main" val="42320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nl-NL" dirty="0"/>
              <a:t>Nabespreken opdracht 11 thema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67098"/>
            <a:ext cx="11013923" cy="3880773"/>
          </a:xfrm>
        </p:spPr>
        <p:txBody>
          <a:bodyPr/>
          <a:lstStyle/>
          <a:p>
            <a:r>
              <a:rPr lang="nl-NL" dirty="0"/>
              <a:t>Van huisarts tot ondersteuningsplan</a:t>
            </a:r>
          </a:p>
          <a:p>
            <a:r>
              <a:rPr lang="nl-NL" dirty="0"/>
              <a:t>Beantwoord eerst de vragen en stel daarna samen een ondersteuningsplan op voor Merel.</a:t>
            </a:r>
          </a:p>
          <a:p>
            <a:r>
              <a:rPr lang="nl-NL" dirty="0"/>
              <a:t>Volg daarbij de punten die genoemd worden:</a:t>
            </a:r>
          </a:p>
          <a:p>
            <a:pPr>
              <a:buFontTx/>
              <a:buChar char="-"/>
            </a:pPr>
            <a:r>
              <a:rPr lang="nl-NL" dirty="0"/>
              <a:t>Ondersteuningsbehoeften van Merel</a:t>
            </a:r>
          </a:p>
          <a:p>
            <a:pPr>
              <a:buFontTx/>
              <a:buChar char="-"/>
            </a:pPr>
            <a:r>
              <a:rPr lang="nl-NL" dirty="0"/>
              <a:t>Doelen die je wilt behalen met Merel</a:t>
            </a:r>
          </a:p>
          <a:p>
            <a:pPr>
              <a:buFontTx/>
              <a:buChar char="-"/>
            </a:pPr>
            <a:r>
              <a:rPr lang="nl-NL" dirty="0"/>
              <a:t>Hoe de ondersteuning eruit ziet</a:t>
            </a:r>
          </a:p>
          <a:p>
            <a:pPr>
              <a:buFontTx/>
              <a:buChar char="-"/>
            </a:pPr>
            <a:r>
              <a:rPr lang="nl-NL" dirty="0"/>
              <a:t>Wie wat gaat doen (rolverdeling betrokkenen)</a:t>
            </a:r>
          </a:p>
          <a:p>
            <a:pPr>
              <a:buFontTx/>
              <a:buChar char="-"/>
            </a:pPr>
            <a:r>
              <a:rPr lang="nl-NL" dirty="0"/>
              <a:t>Evaluatie</a:t>
            </a:r>
          </a:p>
        </p:txBody>
      </p:sp>
    </p:spTree>
    <p:extLst>
      <p:ext uri="{BB962C8B-B14F-4D97-AF65-F5344CB8AC3E}">
        <p14:creationId xmlns:p14="http://schemas.microsoft.com/office/powerpoint/2010/main" val="160840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Maken opdrachten: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943"/>
            <a:ext cx="8596668" cy="3880773"/>
          </a:xfrm>
        </p:spPr>
        <p:txBody>
          <a:bodyPr/>
          <a:lstStyle/>
          <a:p>
            <a:r>
              <a:rPr lang="nl-NL" b="1" dirty="0"/>
              <a:t>Opdracht 3, 4, 5 en 9 </a:t>
            </a:r>
            <a:r>
              <a:rPr lang="nl-NL" dirty="0"/>
              <a:t>(bij opdracht 9 niet een heel plan maken maar wel de vijf vragen naar eigen inzicht beantwoorden)</a:t>
            </a:r>
          </a:p>
          <a:p>
            <a:r>
              <a:rPr lang="nl-NL" dirty="0"/>
              <a:t>Als je klaar bent met deze opdrachten; thema 2.3 en 2.4 doornemen</a:t>
            </a:r>
          </a:p>
          <a:p>
            <a:r>
              <a:rPr lang="nl-NL" dirty="0"/>
              <a:t>Voor volgende week: doornemen Thema 3 (verslaving)</a:t>
            </a:r>
          </a:p>
        </p:txBody>
      </p:sp>
    </p:spTree>
    <p:extLst>
      <p:ext uri="{BB962C8B-B14F-4D97-AF65-F5344CB8AC3E}">
        <p14:creationId xmlns:p14="http://schemas.microsoft.com/office/powerpoint/2010/main" val="263317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2.1 Cognitieve stoornissen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8"/>
            <a:ext cx="8596668" cy="3880773"/>
          </a:xfrm>
        </p:spPr>
        <p:txBody>
          <a:bodyPr/>
          <a:lstStyle/>
          <a:p>
            <a:r>
              <a:rPr lang="nl-NL" dirty="0"/>
              <a:t>Deze stoornissen komen voor bij:</a:t>
            </a:r>
          </a:p>
          <a:p>
            <a:pPr>
              <a:buFontTx/>
              <a:buChar char="-"/>
            </a:pPr>
            <a:r>
              <a:rPr lang="nl-NL" dirty="0"/>
              <a:t>Aandacht en concentratie</a:t>
            </a:r>
          </a:p>
          <a:p>
            <a:pPr>
              <a:buFontTx/>
              <a:buChar char="-"/>
            </a:pPr>
            <a:r>
              <a:rPr lang="nl-NL" dirty="0"/>
              <a:t>Geheugen</a:t>
            </a:r>
          </a:p>
          <a:p>
            <a:pPr>
              <a:buFontTx/>
              <a:buChar char="-"/>
            </a:pPr>
            <a:r>
              <a:rPr lang="nl-NL" dirty="0"/>
              <a:t>Handelingen</a:t>
            </a:r>
          </a:p>
          <a:p>
            <a:pPr>
              <a:buFontTx/>
              <a:buChar char="-"/>
            </a:pPr>
            <a:r>
              <a:rPr lang="nl-NL" dirty="0"/>
              <a:t>Plannen en organiseren</a:t>
            </a:r>
          </a:p>
          <a:p>
            <a:pPr>
              <a:buFontTx/>
              <a:buChar char="-"/>
            </a:pPr>
            <a:r>
              <a:rPr lang="nl-NL" dirty="0"/>
              <a:t>Taal</a:t>
            </a:r>
          </a:p>
          <a:p>
            <a:pPr>
              <a:buFontTx/>
              <a:buChar char="-"/>
            </a:pPr>
            <a:r>
              <a:rPr lang="nl-NL" dirty="0"/>
              <a:t>Gedrag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288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Aandacht en concentratie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9880"/>
            <a:ext cx="8596668" cy="3880773"/>
          </a:xfrm>
        </p:spPr>
        <p:txBody>
          <a:bodyPr/>
          <a:lstStyle/>
          <a:p>
            <a:pPr>
              <a:buFontTx/>
              <a:buChar char="-"/>
            </a:pPr>
            <a:r>
              <a:rPr lang="nl-NL" dirty="0"/>
              <a:t>Filteren en verwerken van informatie (voorbeeld van de kroeg)</a:t>
            </a:r>
          </a:p>
          <a:p>
            <a:pPr>
              <a:buFontTx/>
              <a:buChar char="-"/>
            </a:pPr>
            <a:r>
              <a:rPr lang="nl-NL" dirty="0"/>
              <a:t>Twee dingen tegelijk doen</a:t>
            </a:r>
          </a:p>
          <a:p>
            <a:pPr>
              <a:buFontTx/>
              <a:buChar char="-"/>
            </a:pPr>
            <a:r>
              <a:rPr lang="nl-NL" dirty="0"/>
              <a:t>Prikkels tegelijkertijd verwerken lukt niet</a:t>
            </a:r>
          </a:p>
        </p:txBody>
      </p:sp>
    </p:spTree>
    <p:extLst>
      <p:ext uri="{BB962C8B-B14F-4D97-AF65-F5344CB8AC3E}">
        <p14:creationId xmlns:p14="http://schemas.microsoft.com/office/powerpoint/2010/main" val="237305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Geheugen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8"/>
            <a:ext cx="8596668" cy="3880773"/>
          </a:xfrm>
        </p:spPr>
        <p:txBody>
          <a:bodyPr/>
          <a:lstStyle/>
          <a:p>
            <a:r>
              <a:rPr lang="nl-NL" dirty="0"/>
              <a:t>Korte termijn geheugen</a:t>
            </a:r>
          </a:p>
          <a:p>
            <a:pPr marL="0" indent="0">
              <a:buNone/>
            </a:pPr>
            <a:r>
              <a:rPr lang="nl-NL" dirty="0"/>
              <a:t>Recente ervaringen en informatie voor korte tijd opslaan (telefoontje)</a:t>
            </a:r>
          </a:p>
          <a:p>
            <a:pPr marL="0" indent="0">
              <a:buNone/>
            </a:pPr>
            <a:r>
              <a:rPr lang="nl-NL" dirty="0"/>
              <a:t>Nieuwe informatie wordt bij een cognitieve stoornis minder goed opgeslagen (sleutels neerleggen en direct weer vergeten)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Langetermijngeheugen</a:t>
            </a:r>
          </a:p>
          <a:p>
            <a:pPr marL="0" indent="0">
              <a:buNone/>
            </a:pPr>
            <a:r>
              <a:rPr lang="nl-NL" dirty="0"/>
              <a:t>Het opslaan van informatie, herinneringen en ervaringen</a:t>
            </a:r>
          </a:p>
          <a:p>
            <a:pPr marL="0" indent="0">
              <a:buNone/>
            </a:pPr>
            <a:r>
              <a:rPr lang="nl-NL" dirty="0"/>
              <a:t>Bij een cognitieve stoornis wordt informatie uit het lange termijngeheugen moeilijker opgeroepen. Bekende </a:t>
            </a:r>
            <a:r>
              <a:rPr lang="nl-NL" dirty="0" err="1"/>
              <a:t>NL’er</a:t>
            </a:r>
            <a:r>
              <a:rPr lang="nl-NL" dirty="0"/>
              <a:t> wordt wel herkent als bekende maar de persoon kan niet op de naam komen.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586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Handelingen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Juist alledaagse handelingen zijn vaak lastig (concentratie/geheugen beiden nodig). Wat zijn voorbeelden van alledaagse handelingen die moeite kosten?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587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Plannen en organiseren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63754"/>
            <a:ext cx="8596668" cy="3880773"/>
          </a:xfrm>
        </p:spPr>
        <p:txBody>
          <a:bodyPr/>
          <a:lstStyle/>
          <a:p>
            <a:r>
              <a:rPr lang="nl-NL" dirty="0"/>
              <a:t>Zware kost voor je hersenen</a:t>
            </a:r>
          </a:p>
          <a:p>
            <a:r>
              <a:rPr lang="nl-NL" dirty="0"/>
              <a:t>Dingen onthouden</a:t>
            </a:r>
          </a:p>
          <a:p>
            <a:r>
              <a:rPr lang="nl-NL" dirty="0"/>
              <a:t>Volgorde van handelen uitdenken</a:t>
            </a:r>
          </a:p>
          <a:p>
            <a:r>
              <a:rPr lang="nl-NL" dirty="0"/>
              <a:t>Vooruitdenken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Wat gaat er mis bij mensen met een cognitieve stoornis?</a:t>
            </a:r>
          </a:p>
          <a:p>
            <a:pPr marL="0" indent="0">
              <a:buNone/>
            </a:pPr>
            <a:r>
              <a:rPr lang="nl-NL" dirty="0"/>
              <a:t>Ze raken het overzicht kwijt </a:t>
            </a:r>
          </a:p>
          <a:p>
            <a:pPr marL="0" indent="0">
              <a:buNone/>
            </a:pPr>
            <a:r>
              <a:rPr lang="nl-NL" dirty="0"/>
              <a:t>Bijvoorbeeld feestje organiseren, hoe plus wat? Wat moet je dan allemaal doen?</a:t>
            </a:r>
          </a:p>
        </p:txBody>
      </p:sp>
    </p:spTree>
    <p:extLst>
      <p:ext uri="{BB962C8B-B14F-4D97-AF65-F5344CB8AC3E}">
        <p14:creationId xmlns:p14="http://schemas.microsoft.com/office/powerpoint/2010/main" val="329219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Taal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De taal van de ander niet meer begrijpen</a:t>
            </a:r>
          </a:p>
          <a:p>
            <a:r>
              <a:rPr lang="nl-NL" dirty="0"/>
              <a:t>Wel de ander begrijpen maar zelf de woorden niet (meer) kunnen vinden</a:t>
            </a:r>
          </a:p>
          <a:p>
            <a:r>
              <a:rPr lang="nl-NL" dirty="0"/>
              <a:t>Zinnen niet goed formuleren, niet goed afmaken, onsamenhangend</a:t>
            </a:r>
          </a:p>
          <a:p>
            <a:r>
              <a:rPr lang="nl-NL" dirty="0"/>
              <a:t>Opgesloten in eigen lichaam</a:t>
            </a:r>
          </a:p>
          <a:p>
            <a:r>
              <a:rPr lang="nl-NL" dirty="0"/>
              <a:t>Praten, lezen en schrijven gaan niet of moeizaam (krant wordt dagtaak)</a:t>
            </a:r>
          </a:p>
        </p:txBody>
      </p:sp>
    </p:spTree>
    <p:extLst>
      <p:ext uri="{BB962C8B-B14F-4D97-AF65-F5344CB8AC3E}">
        <p14:creationId xmlns:p14="http://schemas.microsoft.com/office/powerpoint/2010/main" val="38881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Gedragsverandering komt vaak voor bij mensen met cognitieve stoornissen</a:t>
            </a:r>
          </a:p>
          <a:p>
            <a:r>
              <a:rPr lang="nl-NL" dirty="0"/>
              <a:t>Van actief -&gt; futloos</a:t>
            </a:r>
          </a:p>
          <a:p>
            <a:r>
              <a:rPr lang="nl-NL" dirty="0"/>
              <a:t>Sneller prikkelbaar, minder geduld, angstig, rusteloos</a:t>
            </a:r>
          </a:p>
          <a:p>
            <a:r>
              <a:rPr lang="nl-NL" dirty="0"/>
              <a:t>Gedragsverandering valt omgeving op en is vaak aanleiding tot gesprek -&gt; arts</a:t>
            </a:r>
          </a:p>
        </p:txBody>
      </p:sp>
    </p:spTree>
    <p:extLst>
      <p:ext uri="{BB962C8B-B14F-4D97-AF65-F5344CB8AC3E}">
        <p14:creationId xmlns:p14="http://schemas.microsoft.com/office/powerpoint/2010/main" val="408853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Cognitieve problemen bij ouderen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Cognitieve stoornissen verlopen bij iedereen anders en uiten zich verschillend. Dat is afhankelijk van het aangetaste gebied in de hersenen.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 marL="0" indent="0">
              <a:buNone/>
            </a:pPr>
            <a:r>
              <a:rPr lang="nl-NL" dirty="0"/>
              <a:t>Belangrijkste cognitieve stoornissen bij ouderen zijn: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Dementie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err="1"/>
              <a:t>Amnestische</a:t>
            </a:r>
            <a:r>
              <a:rPr lang="nl-NL" dirty="0"/>
              <a:t> stoornis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Delirium</a:t>
            </a:r>
          </a:p>
        </p:txBody>
      </p:sp>
    </p:spTree>
    <p:extLst>
      <p:ext uri="{BB962C8B-B14F-4D97-AF65-F5344CB8AC3E}">
        <p14:creationId xmlns:p14="http://schemas.microsoft.com/office/powerpoint/2010/main" val="134280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778</Words>
  <Application>Microsoft Office PowerPoint</Application>
  <PresentationFormat>Breedbeeld</PresentationFormat>
  <Paragraphs>119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3</vt:lpstr>
      <vt:lpstr>Facet</vt:lpstr>
      <vt:lpstr>Stoornissen bij ouderen</vt:lpstr>
      <vt:lpstr>2.1 Cognitieve stoornissen</vt:lpstr>
      <vt:lpstr>Aandacht en concentratie</vt:lpstr>
      <vt:lpstr>Geheugen</vt:lpstr>
      <vt:lpstr>Handelingen</vt:lpstr>
      <vt:lpstr>Plannen en organiseren</vt:lpstr>
      <vt:lpstr>Taal</vt:lpstr>
      <vt:lpstr>Gedrag</vt:lpstr>
      <vt:lpstr>Cognitieve problemen bij ouderen</vt:lpstr>
      <vt:lpstr>Dementie</vt:lpstr>
      <vt:lpstr>Ziekte van Alzheimer</vt:lpstr>
      <vt:lpstr>Vasculaire dementie</vt:lpstr>
      <vt:lpstr>Amnestische stoornis</vt:lpstr>
      <vt:lpstr>Ziekte van Pick</vt:lpstr>
      <vt:lpstr>Syndroom van Korsakov</vt:lpstr>
      <vt:lpstr>Delirium</vt:lpstr>
      <vt:lpstr>Nabespreken opdracht 11 thema 1</vt:lpstr>
      <vt:lpstr>Maken opdrachten: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Dana Wolters</cp:lastModifiedBy>
  <cp:revision>15</cp:revision>
  <dcterms:created xsi:type="dcterms:W3CDTF">2017-10-03T19:03:41Z</dcterms:created>
  <dcterms:modified xsi:type="dcterms:W3CDTF">2019-09-12T12:23:08Z</dcterms:modified>
</cp:coreProperties>
</file>